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5143500" cx="9144000"/>
  <p:notesSz cx="6858000" cy="9144000"/>
  <p:embeddedFontLst>
    <p:embeddedFont>
      <p:font typeface="Ubuntu"/>
      <p:regular r:id="rId44"/>
      <p:bold r:id="rId45"/>
      <p:italic r:id="rId46"/>
      <p:boldItalic r:id="rId47"/>
    </p:embeddedFont>
    <p:embeddedFont>
      <p:font typeface="Old Standard TT"/>
      <p:regular r:id="rId48"/>
      <p:bold r:id="rId49"/>
      <p:italic r:id="rId50"/>
    </p:embeddedFont>
    <p:embeddedFont>
      <p:font typeface="Comfortaa"/>
      <p:regular r:id="rId51"/>
      <p:bold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744516jr UFC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Ubuntu-regular.fntdata"/><Relationship Id="rId43" Type="http://schemas.openxmlformats.org/officeDocument/2006/relationships/slide" Target="slides/slide37.xml"/><Relationship Id="rId46" Type="http://schemas.openxmlformats.org/officeDocument/2006/relationships/font" Target="fonts/Ubuntu-italic.fntdata"/><Relationship Id="rId45" Type="http://schemas.openxmlformats.org/officeDocument/2006/relationships/font" Target="fonts/Ubuntu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OldStandardTT-regular.fntdata"/><Relationship Id="rId47" Type="http://schemas.openxmlformats.org/officeDocument/2006/relationships/font" Target="fonts/Ubuntu-boldItalic.fntdata"/><Relationship Id="rId49" Type="http://schemas.openxmlformats.org/officeDocument/2006/relationships/font" Target="fonts/OldStandardTT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Comfortaa-regular.fntdata"/><Relationship Id="rId50" Type="http://schemas.openxmlformats.org/officeDocument/2006/relationships/font" Target="fonts/OldStandardTT-italic.fntdata"/><Relationship Id="rId52" Type="http://schemas.openxmlformats.org/officeDocument/2006/relationships/font" Target="fonts/Comfortaa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18-07-04T17:52:45.878">
    <p:pos x="6000" y="0"/>
    <p:text>Curiosidade interessante, porém não é algo que importe pra alguém que só quer aprender, pelo menos, a se nortear na internet.</p:text>
  </p:cm>
</p:cmLst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7398ddf78_0_7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7398ddf7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7398ddf78_0_8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7398ddf78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7398ddf78_0_105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7398ddf78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83b9b06b4_4_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83b9b06b4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83b9b06b4_0_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83b9b06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83b9b06b4_0_18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83b9b06b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83b9b06b4_0_3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83b9b06b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83b9b06b4_0_4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83b9b06b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83b9b06b4_4_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383b9b06b4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83b9b06b4_4_14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83b9b06b4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5785609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578560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383b9b06b4_4_2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383b9b06b4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83b9b06b4_4_28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83b9b06b4_4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83b9b06b4_4_35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83b9b06b4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83b9b06b4_4_42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83b9b06b4_4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83b9b06b4_4_4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83b9b06b4_4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83b9b06b4_4_56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83b9b06b4_4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83b9b06b4_0_5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83b9b06b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83b9b06b4_0_7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83b9b06b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83b9b06b4_0_8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83b9b06b4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83b9b06b4_0_9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83b9b06b4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72e511d5a_0_6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72e511d5a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83b9b06b4_0_10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83b9b06b4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83b9b06b4_0_11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83b9b06b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83b9b06b4_0_12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83b9b06b4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83b9b06b4_0_13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83b9b06b4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83b9b06b4_0_14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383b9b06b4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83b9b06b4_0_15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83b9b06b4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83b9b06b4_0_16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83b9b06b4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72e511d5a_0_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72e511d5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7398ddf78_0_5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7398ddf7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7398ddf78_0_1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7398ddf7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7398ddf78_0_2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7398ddf7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7398ddf78_0_3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7398ddf7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7398ddf78_0_43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7398ddf78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7398ddf78_0_5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7398ddf7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3599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Logo Vertical-01.png"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50100" y="3583774"/>
            <a:ext cx="1869346" cy="13226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asao2_vertical_cor.png" id="16" name="Google Shape;1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2025" y="3720025"/>
            <a:ext cx="1543050" cy="102523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-12025" y="-21425"/>
            <a:ext cx="9156000" cy="350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" name="Google Shape;65;p14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6" name="Google Shape;66;p14"/>
          <p:cNvSpPr txBox="1"/>
          <p:nvPr>
            <p:ph type="ctrTitle"/>
          </p:nvPr>
        </p:nvSpPr>
        <p:spPr>
          <a:xfrm>
            <a:off x="512700" y="13599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Logo Vertical-01.png" id="69" name="Google Shape;6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50100" y="3583774"/>
            <a:ext cx="1869346" cy="13226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rasao2_vertical_cor.png" id="70" name="Google Shape;7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22025" y="3720025"/>
            <a:ext cx="1543050" cy="102523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>
            <a:off x="-12025" y="-21425"/>
            <a:ext cx="9156000" cy="350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5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4" name="Google Shape;74;p15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Comfortaa"/>
                <a:ea typeface="Comfortaa"/>
                <a:cs typeface="Comfortaa"/>
                <a:sym typeface="Comfortaa"/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80" name="Google Shape;8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Logo Vertical-01.png" id="81" name="Google Shape;8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5335" y="119075"/>
            <a:ext cx="1338829" cy="947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5" name="Google Shape;85;p17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6" name="Google Shape;9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" name="Google Shape;99;p21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0" name="Google Shape;100;p21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1" name="Google Shape;101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3" name="Google Shape;10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Google Shape;19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" name="Google Shape;20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109" name="Google Shape;109;p23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0" name="Google Shape;11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Comfortaa"/>
                <a:ea typeface="Comfortaa"/>
                <a:cs typeface="Comfortaa"/>
                <a:sym typeface="Comfortaa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Logo Vertical-01.png" id="27" name="Google Shape;2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35335" y="119075"/>
            <a:ext cx="1338829" cy="947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" name="Google Shape;45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3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3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4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2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Relationship Id="rId3" Type="http://schemas.openxmlformats.org/officeDocument/2006/relationships/comments" Target="../comments/comment1.xml"/><Relationship Id="rId4" Type="http://schemas.openxmlformats.org/officeDocument/2006/relationships/image" Target="../media/image30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type="ctrTitle"/>
          </p:nvPr>
        </p:nvSpPr>
        <p:spPr>
          <a:xfrm>
            <a:off x="512700" y="1898775"/>
            <a:ext cx="8118600" cy="6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pt-BR">
                <a:latin typeface="Consolas"/>
                <a:ea typeface="Consolas"/>
                <a:cs typeface="Consolas"/>
                <a:sym typeface="Consolas"/>
              </a:rPr>
              <a:t>lfa</a:t>
            </a:r>
            <a:r>
              <a:rPr lang="pt-BR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b</a:t>
            </a:r>
            <a:r>
              <a:rPr lang="pt-BR">
                <a:latin typeface="Consolas"/>
                <a:ea typeface="Consolas"/>
                <a:cs typeface="Consolas"/>
                <a:sym typeface="Consolas"/>
              </a:rPr>
              <a:t>etiza</a:t>
            </a:r>
            <a:r>
              <a:rPr lang="pt-BR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ç</a:t>
            </a:r>
            <a:r>
              <a:rPr lang="pt-BR">
                <a:latin typeface="Consolas"/>
                <a:ea typeface="Consolas"/>
                <a:cs typeface="Consolas"/>
                <a:sym typeface="Consolas"/>
              </a:rPr>
              <a:t>ão </a:t>
            </a:r>
            <a:r>
              <a:rPr lang="pt-BR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D</a:t>
            </a:r>
            <a:r>
              <a:rPr lang="pt-BR">
                <a:latin typeface="Consolas"/>
                <a:ea typeface="Consolas"/>
                <a:cs typeface="Consolas"/>
                <a:sym typeface="Consolas"/>
              </a:rPr>
              <a:t>igital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18" name="Google Shape;118;p25"/>
          <p:cNvPicPr preferRelativeResize="0"/>
          <p:nvPr/>
        </p:nvPicPr>
        <p:blipFill rotWithShape="1">
          <a:blip r:embed="rId3">
            <a:alphaModFix/>
          </a:blip>
          <a:srcRect b="36447" l="0" r="0" t="0"/>
          <a:stretch/>
        </p:blipFill>
        <p:spPr>
          <a:xfrm>
            <a:off x="3093164" y="421575"/>
            <a:ext cx="2957671" cy="157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5"/>
          <p:cNvSpPr/>
          <p:nvPr/>
        </p:nvSpPr>
        <p:spPr>
          <a:xfrm>
            <a:off x="2800825" y="3536700"/>
            <a:ext cx="1802700" cy="1574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logoPETmelhorada4k.png" id="120" name="Google Shape;120;p25"/>
          <p:cNvPicPr preferRelativeResize="0"/>
          <p:nvPr/>
        </p:nvPicPr>
        <p:blipFill rotWithShape="1">
          <a:blip r:embed="rId4">
            <a:alphaModFix/>
          </a:blip>
          <a:srcRect b="22528" l="0" r="0" t="0"/>
          <a:stretch/>
        </p:blipFill>
        <p:spPr>
          <a:xfrm>
            <a:off x="2877025" y="3696250"/>
            <a:ext cx="1577374" cy="80387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5"/>
          <p:cNvSpPr txBox="1"/>
          <p:nvPr/>
        </p:nvSpPr>
        <p:spPr>
          <a:xfrm>
            <a:off x="2776513" y="4389375"/>
            <a:ext cx="19308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171717"/>
                </a:solidFill>
                <a:latin typeface="Ubuntu"/>
                <a:ea typeface="Ubuntu"/>
                <a:cs typeface="Ubuntu"/>
                <a:sym typeface="Ubuntu"/>
              </a:rPr>
              <a:t>Sistemas de  Informação</a:t>
            </a:r>
            <a:endParaRPr sz="1200">
              <a:solidFill>
                <a:srgbClr val="17171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Chrome	</a:t>
            </a:r>
            <a:endParaRPr/>
          </a:p>
        </p:txBody>
      </p:sp>
      <p:sp>
        <p:nvSpPr>
          <p:cNvPr id="192" name="Google Shape;19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3" name="Google Shape;193;p34"/>
          <p:cNvSpPr txBox="1"/>
          <p:nvPr/>
        </p:nvSpPr>
        <p:spPr>
          <a:xfrm>
            <a:off x="438425" y="1379450"/>
            <a:ext cx="4020600" cy="17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Desenvolvido pelo Google.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Resultado de imagem para chrome png" id="194" name="Google Shape;19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0125" y="1379450"/>
            <a:ext cx="1700225" cy="1700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google png" id="195" name="Google Shape;19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425" y="2869650"/>
            <a:ext cx="3945850" cy="14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Safari</a:t>
            </a:r>
            <a:endParaRPr/>
          </a:p>
        </p:txBody>
      </p:sp>
      <p:sp>
        <p:nvSpPr>
          <p:cNvPr id="201" name="Google Shape;20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2" name="Google Shape;202;p35"/>
          <p:cNvSpPr txBox="1"/>
          <p:nvPr/>
        </p:nvSpPr>
        <p:spPr>
          <a:xfrm>
            <a:off x="438425" y="1379450"/>
            <a:ext cx="4020600" cy="17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Desenvolvido pela Apple sendo o navegador padrão do Mac OS X.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Resultado de imagem para safari navegador png" id="203" name="Google Shape;20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0550" y="1379450"/>
            <a:ext cx="2179449" cy="21794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m relacionada" id="204" name="Google Shape;20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263" y="2543875"/>
            <a:ext cx="2234925" cy="223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Opera</a:t>
            </a:r>
            <a:endParaRPr/>
          </a:p>
        </p:txBody>
      </p:sp>
      <p:sp>
        <p:nvSpPr>
          <p:cNvPr id="210" name="Google Shape;210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1" name="Google Shape;211;p36"/>
          <p:cNvSpPr txBox="1"/>
          <p:nvPr/>
        </p:nvSpPr>
        <p:spPr>
          <a:xfrm>
            <a:off x="438425" y="1379450"/>
            <a:ext cx="4020600" cy="17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Navegador rápido e pequeno sendo popular principalmente em computadores portáteis.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Resultado de imagem para opera png" id="212" name="Google Shape;21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8425" y="1379450"/>
            <a:ext cx="2013651" cy="201365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opera png" id="213" name="Google Shape;213;p36"/>
          <p:cNvPicPr preferRelativeResize="0"/>
          <p:nvPr/>
        </p:nvPicPr>
        <p:blipFill rotWithShape="1">
          <a:blip r:embed="rId4">
            <a:alphaModFix/>
          </a:blip>
          <a:srcRect b="4241" l="7488" r="4514" t="5513"/>
          <a:stretch/>
        </p:blipFill>
        <p:spPr>
          <a:xfrm>
            <a:off x="1176275" y="3004825"/>
            <a:ext cx="2544900" cy="1572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Abrindo o navegador</a:t>
            </a:r>
            <a:endParaRPr/>
          </a:p>
        </p:txBody>
      </p:sp>
      <p:sp>
        <p:nvSpPr>
          <p:cNvPr id="219" name="Google Shape;21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20" name="Google Shape;220;p37"/>
          <p:cNvSpPr txBox="1"/>
          <p:nvPr/>
        </p:nvSpPr>
        <p:spPr>
          <a:xfrm>
            <a:off x="311700" y="1235675"/>
            <a:ext cx="7714200" cy="27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Para abrir o navegador e acessar a internet, basta apenas clicar no ícone referente a ele uma vez caso ele esteja no Menu iniciar ou na Barra de tarefas. Caso ele esteja na Área de trabalho do computador, será um clic duplo rápido.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Mozilla Firefox</a:t>
            </a:r>
            <a:endParaRPr/>
          </a:p>
        </p:txBody>
      </p:sp>
      <p:sp>
        <p:nvSpPr>
          <p:cNvPr id="226" name="Google Shape;226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27" name="Google Shape;227;p38"/>
          <p:cNvSpPr txBox="1"/>
          <p:nvPr/>
        </p:nvSpPr>
        <p:spPr>
          <a:xfrm>
            <a:off x="489900" y="1223500"/>
            <a:ext cx="3929100" cy="33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22222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Mozilla Firefox é um navegador livre e multi-plataforma desenvolvido pela Mozilla Foundation com ajuda de centenas de colaboradores.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28" name="Google Shape;22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4938" y="1319725"/>
            <a:ext cx="2200275" cy="207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8"/>
          <p:cNvSpPr/>
          <p:nvPr/>
        </p:nvSpPr>
        <p:spPr>
          <a:xfrm>
            <a:off x="311700" y="1389800"/>
            <a:ext cx="178200" cy="84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/>
          <p:nvPr>
            <p:ph type="title"/>
          </p:nvPr>
        </p:nvSpPr>
        <p:spPr>
          <a:xfrm>
            <a:off x="31170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Principais recursos</a:t>
            </a:r>
            <a:endParaRPr/>
          </a:p>
        </p:txBody>
      </p:sp>
      <p:sp>
        <p:nvSpPr>
          <p:cNvPr id="235" name="Google Shape;235;p39"/>
          <p:cNvSpPr txBox="1"/>
          <p:nvPr>
            <p:ph idx="1" type="body"/>
          </p:nvPr>
        </p:nvSpPr>
        <p:spPr>
          <a:xfrm>
            <a:off x="311700" y="1022425"/>
            <a:ext cx="7825200" cy="3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Sync;</a:t>
            </a:r>
            <a:endParaRPr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Navegação Privada;</a:t>
            </a:r>
            <a:endParaRPr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Navegação por abas (páginas);</a:t>
            </a:r>
            <a:endParaRPr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Bloqueador de pop-up;</a:t>
            </a:r>
            <a:endParaRPr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/>
              <a:t>Gerenciador de download;</a:t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36" name="Google Shape;236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0"/>
          <p:cNvSpPr txBox="1"/>
          <p:nvPr>
            <p:ph type="title"/>
          </p:nvPr>
        </p:nvSpPr>
        <p:spPr>
          <a:xfrm>
            <a:off x="31170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Componentes</a:t>
            </a:r>
            <a:endParaRPr/>
          </a:p>
        </p:txBody>
      </p:sp>
      <p:sp>
        <p:nvSpPr>
          <p:cNvPr id="242" name="Google Shape;242;p40"/>
          <p:cNvSpPr txBox="1"/>
          <p:nvPr>
            <p:ph idx="1" type="body"/>
          </p:nvPr>
        </p:nvSpPr>
        <p:spPr>
          <a:xfrm>
            <a:off x="311700" y="914675"/>
            <a:ext cx="7825200" cy="3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 sz="1800"/>
              <a:t>Barra de Menu</a:t>
            </a:r>
            <a:endParaRPr sz="18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 sz="1800"/>
              <a:t>Barra de Abas</a:t>
            </a:r>
            <a:endParaRPr sz="1800"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pt-BR" sz="1800"/>
              <a:t>Barra de Endereços</a:t>
            </a:r>
            <a:endParaRPr sz="1800"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43" name="Google Shape;243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1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Os principais botões de navegação 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nove:</a:t>
            </a:r>
            <a:endParaRPr/>
          </a:p>
        </p:txBody>
      </p:sp>
      <p:sp>
        <p:nvSpPr>
          <p:cNvPr id="249" name="Google Shape;249;p41"/>
          <p:cNvSpPr txBox="1"/>
          <p:nvPr>
            <p:ph idx="1" type="body"/>
          </p:nvPr>
        </p:nvSpPr>
        <p:spPr>
          <a:xfrm>
            <a:off x="264175" y="13304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pt-BR"/>
              <a:t>Página anterior;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50" name="Google Shape;250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51" name="Google Shape;25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" y="1947538"/>
            <a:ext cx="8929226" cy="18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2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Os principais botões de navegação 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nove:</a:t>
            </a:r>
            <a:endParaRPr/>
          </a:p>
        </p:txBody>
      </p:sp>
      <p:sp>
        <p:nvSpPr>
          <p:cNvPr id="257" name="Google Shape;257;p42"/>
          <p:cNvSpPr txBox="1"/>
          <p:nvPr>
            <p:ph idx="1" type="body"/>
          </p:nvPr>
        </p:nvSpPr>
        <p:spPr>
          <a:xfrm>
            <a:off x="264175" y="13304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2) BARRA DE ENDEREÇOS;</a:t>
            </a:r>
            <a:endParaRPr sz="1800" u="sng"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58" name="Google Shape;25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59" name="Google Shape;25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" y="1947538"/>
            <a:ext cx="8929226" cy="18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3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Os principais botões de navegação 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nove:</a:t>
            </a:r>
            <a:endParaRPr/>
          </a:p>
        </p:txBody>
      </p:sp>
      <p:sp>
        <p:nvSpPr>
          <p:cNvPr id="265" name="Google Shape;265;p43"/>
          <p:cNvSpPr txBox="1"/>
          <p:nvPr>
            <p:ph idx="1" type="body"/>
          </p:nvPr>
        </p:nvSpPr>
        <p:spPr>
          <a:xfrm>
            <a:off x="264175" y="13304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3) </a:t>
            </a:r>
            <a:r>
              <a:rPr lang="pt-BR" u="sng"/>
              <a:t>Atualizar a página;</a:t>
            </a:r>
            <a:endParaRPr u="sng"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66" name="Google Shape;266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67" name="Google Shape;2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" y="1947538"/>
            <a:ext cx="8929226" cy="18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7" name="Google Shape;127;p26"/>
          <p:cNvSpPr txBox="1"/>
          <p:nvPr/>
        </p:nvSpPr>
        <p:spPr>
          <a:xfrm>
            <a:off x="1499850" y="3636125"/>
            <a:ext cx="61443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Comfortaa"/>
                <a:ea typeface="Comfortaa"/>
                <a:cs typeface="Comfortaa"/>
                <a:sym typeface="Comfortaa"/>
              </a:rPr>
              <a:t>Internet</a:t>
            </a:r>
            <a:br>
              <a:rPr lang="pt-BR" sz="3000">
                <a:latin typeface="Comfortaa"/>
                <a:ea typeface="Comfortaa"/>
                <a:cs typeface="Comfortaa"/>
                <a:sym typeface="Comfortaa"/>
              </a:rPr>
            </a:br>
            <a:r>
              <a:rPr lang="pt-BR" sz="3000">
                <a:latin typeface="Comfortaa"/>
                <a:ea typeface="Comfortaa"/>
                <a:cs typeface="Comfortaa"/>
                <a:sym typeface="Comfortaa"/>
              </a:rPr>
              <a:t>Navegadores WEB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Resultado de imagem para navegadores png" id="128" name="Google Shape;1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5463" y="837775"/>
            <a:ext cx="5273075" cy="225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4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Os principais botões de navegação 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nove:</a:t>
            </a:r>
            <a:endParaRPr/>
          </a:p>
        </p:txBody>
      </p:sp>
      <p:sp>
        <p:nvSpPr>
          <p:cNvPr id="273" name="Google Shape;273;p44"/>
          <p:cNvSpPr txBox="1"/>
          <p:nvPr>
            <p:ph idx="1" type="body"/>
          </p:nvPr>
        </p:nvSpPr>
        <p:spPr>
          <a:xfrm>
            <a:off x="264175" y="13304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4</a:t>
            </a:r>
            <a:r>
              <a:rPr lang="pt-BR" u="sng"/>
              <a:t>) </a:t>
            </a:r>
            <a:r>
              <a:rPr lang="pt-BR" u="sng"/>
              <a:t>Campo de pesquisa;</a:t>
            </a:r>
            <a:endParaRPr u="sng"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74" name="Google Shape;274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75" name="Google Shape;27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" y="1947538"/>
            <a:ext cx="8929226" cy="18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Os principais botões de navegação 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nove:</a:t>
            </a:r>
            <a:endParaRPr/>
          </a:p>
        </p:txBody>
      </p:sp>
      <p:sp>
        <p:nvSpPr>
          <p:cNvPr id="281" name="Google Shape;281;p45"/>
          <p:cNvSpPr txBox="1"/>
          <p:nvPr>
            <p:ph idx="1" type="body"/>
          </p:nvPr>
        </p:nvSpPr>
        <p:spPr>
          <a:xfrm>
            <a:off x="264175" y="13304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5</a:t>
            </a:r>
            <a:r>
              <a:rPr lang="pt-BR" u="sng"/>
              <a:t>) </a:t>
            </a:r>
            <a:r>
              <a:rPr lang="pt-BR" u="sng"/>
              <a:t>Adicionar a Favoritos;</a:t>
            </a:r>
            <a:endParaRPr u="sng"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82" name="Google Shape;282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83" name="Google Shape;28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" y="1947538"/>
            <a:ext cx="8929226" cy="18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6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Os principais botões de navegação 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nove:</a:t>
            </a:r>
            <a:endParaRPr/>
          </a:p>
        </p:txBody>
      </p:sp>
      <p:sp>
        <p:nvSpPr>
          <p:cNvPr id="289" name="Google Shape;289;p46"/>
          <p:cNvSpPr txBox="1"/>
          <p:nvPr>
            <p:ph idx="1" type="body"/>
          </p:nvPr>
        </p:nvSpPr>
        <p:spPr>
          <a:xfrm>
            <a:off x="264175" y="13304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6</a:t>
            </a:r>
            <a:r>
              <a:rPr lang="pt-BR" u="sng"/>
              <a:t>) </a:t>
            </a:r>
            <a:r>
              <a:rPr lang="pt-BR" u="sng"/>
              <a:t>Exibir favoritos;</a:t>
            </a:r>
            <a:endParaRPr u="sng"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90" name="Google Shape;290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91" name="Google Shape;29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" y="1947538"/>
            <a:ext cx="8929226" cy="18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7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Os principais botões de navegação 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nove:</a:t>
            </a:r>
            <a:endParaRPr/>
          </a:p>
        </p:txBody>
      </p:sp>
      <p:sp>
        <p:nvSpPr>
          <p:cNvPr id="297" name="Google Shape;297;p47"/>
          <p:cNvSpPr txBox="1"/>
          <p:nvPr>
            <p:ph idx="1" type="body"/>
          </p:nvPr>
        </p:nvSpPr>
        <p:spPr>
          <a:xfrm>
            <a:off x="264175" y="13304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7</a:t>
            </a:r>
            <a:r>
              <a:rPr lang="pt-BR" u="sng"/>
              <a:t>) </a:t>
            </a:r>
            <a:r>
              <a:rPr lang="pt-BR" u="sng"/>
              <a:t>Verificar o andamento dos downloads;</a:t>
            </a:r>
            <a:endParaRPr u="sng"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98" name="Google Shape;298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299" name="Google Shape;29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" y="1947538"/>
            <a:ext cx="8929226" cy="18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8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Os principais botões de navegação 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nove:</a:t>
            </a:r>
            <a:endParaRPr/>
          </a:p>
        </p:txBody>
      </p:sp>
      <p:sp>
        <p:nvSpPr>
          <p:cNvPr id="305" name="Google Shape;305;p48"/>
          <p:cNvSpPr txBox="1"/>
          <p:nvPr>
            <p:ph idx="1" type="body"/>
          </p:nvPr>
        </p:nvSpPr>
        <p:spPr>
          <a:xfrm>
            <a:off x="264175" y="13304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8</a:t>
            </a:r>
            <a:r>
              <a:rPr lang="pt-BR" u="sng"/>
              <a:t>) </a:t>
            </a:r>
            <a:r>
              <a:rPr lang="pt-BR" u="sng"/>
              <a:t>Página inicial;</a:t>
            </a:r>
            <a:endParaRPr u="sng"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06" name="Google Shape;306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07" name="Google Shape;30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" y="1947538"/>
            <a:ext cx="8929226" cy="18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9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Os principais botões de navegação são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nove:</a:t>
            </a:r>
            <a:endParaRPr/>
          </a:p>
        </p:txBody>
      </p:sp>
      <p:sp>
        <p:nvSpPr>
          <p:cNvPr id="313" name="Google Shape;313;p49"/>
          <p:cNvSpPr txBox="1"/>
          <p:nvPr>
            <p:ph idx="1" type="body"/>
          </p:nvPr>
        </p:nvSpPr>
        <p:spPr>
          <a:xfrm>
            <a:off x="264175" y="13304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/>
              <a:t>9</a:t>
            </a:r>
            <a:r>
              <a:rPr lang="pt-BR" u="sng"/>
              <a:t>) </a:t>
            </a:r>
            <a:r>
              <a:rPr lang="pt-BR" u="sng"/>
              <a:t>Menu;</a:t>
            </a:r>
            <a:endParaRPr u="sng"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14" name="Google Shape;314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15" name="Google Shape;31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" y="1947538"/>
            <a:ext cx="8929226" cy="18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0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Utilizando o Mozilla Firefox</a:t>
            </a:r>
            <a:endParaRPr/>
          </a:p>
        </p:txBody>
      </p:sp>
      <p:sp>
        <p:nvSpPr>
          <p:cNvPr id="321" name="Google Shape;321;p50"/>
          <p:cNvSpPr txBox="1"/>
          <p:nvPr>
            <p:ph idx="1" type="body"/>
          </p:nvPr>
        </p:nvSpPr>
        <p:spPr>
          <a:xfrm>
            <a:off x="406650" y="9978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u="sng"/>
              <a:t>Defina ou altere sua página inicial</a:t>
            </a:r>
            <a:endParaRPr b="1" u="sng"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22" name="Google Shape;322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23" name="Google Shape;323;p50"/>
          <p:cNvSpPr/>
          <p:nvPr/>
        </p:nvSpPr>
        <p:spPr>
          <a:xfrm>
            <a:off x="181050" y="1164150"/>
            <a:ext cx="225600" cy="14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4" name="Google Shape;32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925" y="1581150"/>
            <a:ext cx="6842176" cy="273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1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Utilizando o Mozilla Firefox</a:t>
            </a:r>
            <a:endParaRPr/>
          </a:p>
        </p:txBody>
      </p:sp>
      <p:sp>
        <p:nvSpPr>
          <p:cNvPr id="330" name="Google Shape;330;p51"/>
          <p:cNvSpPr txBox="1"/>
          <p:nvPr>
            <p:ph idx="1" type="body"/>
          </p:nvPr>
        </p:nvSpPr>
        <p:spPr>
          <a:xfrm>
            <a:off x="406650" y="9978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u="sng"/>
              <a:t>Pesquise na internet</a:t>
            </a:r>
            <a:endParaRPr b="1" u="sng"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31" name="Google Shape;331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32" name="Google Shape;332;p51"/>
          <p:cNvSpPr/>
          <p:nvPr/>
        </p:nvSpPr>
        <p:spPr>
          <a:xfrm>
            <a:off x="181050" y="1164150"/>
            <a:ext cx="225600" cy="14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3" name="Google Shape;33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1050" y="1088075"/>
            <a:ext cx="3684500" cy="371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2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Utilizando o Mozilla Firefox</a:t>
            </a:r>
            <a:endParaRPr/>
          </a:p>
        </p:txBody>
      </p:sp>
      <p:sp>
        <p:nvSpPr>
          <p:cNvPr id="339" name="Google Shape;339;p52"/>
          <p:cNvSpPr txBox="1"/>
          <p:nvPr>
            <p:ph idx="1" type="body"/>
          </p:nvPr>
        </p:nvSpPr>
        <p:spPr>
          <a:xfrm>
            <a:off x="406650" y="9978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u="sng"/>
              <a:t>Marque um site como favorito</a:t>
            </a:r>
            <a:endParaRPr b="1" u="sng"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40" name="Google Shape;340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41" name="Google Shape;341;p52"/>
          <p:cNvSpPr/>
          <p:nvPr/>
        </p:nvSpPr>
        <p:spPr>
          <a:xfrm>
            <a:off x="181050" y="1164150"/>
            <a:ext cx="225600" cy="14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2" name="Google Shape;34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8675" y="1709800"/>
            <a:ext cx="5260675" cy="287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3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Utilizando o Mozilla Firefox</a:t>
            </a:r>
            <a:endParaRPr/>
          </a:p>
        </p:txBody>
      </p:sp>
      <p:sp>
        <p:nvSpPr>
          <p:cNvPr id="348" name="Google Shape;348;p53"/>
          <p:cNvSpPr txBox="1"/>
          <p:nvPr>
            <p:ph idx="1" type="body"/>
          </p:nvPr>
        </p:nvSpPr>
        <p:spPr>
          <a:xfrm>
            <a:off x="406650" y="9978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u="sng"/>
              <a:t>Encontre tudo com a Barra de Endereços Inteligente</a:t>
            </a:r>
            <a:endParaRPr b="1" u="sng"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49" name="Google Shape;349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50" name="Google Shape;350;p53"/>
          <p:cNvSpPr/>
          <p:nvPr/>
        </p:nvSpPr>
        <p:spPr>
          <a:xfrm>
            <a:off x="181050" y="1164150"/>
            <a:ext cx="225600" cy="14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1" name="Google Shape;35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749" y="1595674"/>
            <a:ext cx="7369205" cy="299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Navegadores</a:t>
            </a:r>
            <a:endParaRPr/>
          </a:p>
        </p:txBody>
      </p:sp>
      <p:sp>
        <p:nvSpPr>
          <p:cNvPr id="134" name="Google Shape;134;p27"/>
          <p:cNvSpPr txBox="1"/>
          <p:nvPr>
            <p:ph idx="1" type="body"/>
          </p:nvPr>
        </p:nvSpPr>
        <p:spPr>
          <a:xfrm>
            <a:off x="311700" y="1158350"/>
            <a:ext cx="46017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O navegador é um software aplicativo que habilita os usuários a acessarem e interagirem com as mais diversas páginas da web.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35" name="Google Shape;13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Resultado de imagem para navegadores png" id="136" name="Google Shape;13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7775" y="1158350"/>
            <a:ext cx="2884675" cy="292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4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Utilizando o Mozilla Firefox</a:t>
            </a:r>
            <a:endParaRPr/>
          </a:p>
        </p:txBody>
      </p:sp>
      <p:sp>
        <p:nvSpPr>
          <p:cNvPr id="357" name="Google Shape;357;p54"/>
          <p:cNvSpPr txBox="1"/>
          <p:nvPr>
            <p:ph idx="1" type="body"/>
          </p:nvPr>
        </p:nvSpPr>
        <p:spPr>
          <a:xfrm>
            <a:off x="406650" y="9978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u="sng"/>
              <a:t>Navegação privativa</a:t>
            </a:r>
            <a:endParaRPr b="1" u="sng"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58" name="Google Shape;358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59" name="Google Shape;359;p54"/>
          <p:cNvSpPr/>
          <p:nvPr/>
        </p:nvSpPr>
        <p:spPr>
          <a:xfrm>
            <a:off x="181050" y="1164150"/>
            <a:ext cx="225600" cy="14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0" name="Google Shape;36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8070" y="1080951"/>
            <a:ext cx="4499482" cy="383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5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Utilizando o Mozilla Firefox</a:t>
            </a:r>
            <a:endParaRPr/>
          </a:p>
        </p:txBody>
      </p:sp>
      <p:sp>
        <p:nvSpPr>
          <p:cNvPr id="366" name="Google Shape;366;p55"/>
          <p:cNvSpPr txBox="1"/>
          <p:nvPr>
            <p:ph idx="1" type="body"/>
          </p:nvPr>
        </p:nvSpPr>
        <p:spPr>
          <a:xfrm>
            <a:off x="406650" y="9978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u="sng"/>
              <a:t>Personalize o menu e a</a:t>
            </a:r>
            <a:endParaRPr b="1" u="sng"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u="sng"/>
              <a:t>barra de ferramentas</a:t>
            </a:r>
            <a:endParaRPr b="1" u="sng"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67" name="Google Shape;367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68" name="Google Shape;368;p55"/>
          <p:cNvSpPr/>
          <p:nvPr/>
        </p:nvSpPr>
        <p:spPr>
          <a:xfrm>
            <a:off x="181050" y="1164150"/>
            <a:ext cx="225600" cy="14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9" name="Google Shape;36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6775" y="997825"/>
            <a:ext cx="4900450" cy="376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6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Utilizando o Mozilla Firefox</a:t>
            </a:r>
            <a:endParaRPr/>
          </a:p>
        </p:txBody>
      </p:sp>
      <p:sp>
        <p:nvSpPr>
          <p:cNvPr id="375" name="Google Shape;375;p56"/>
          <p:cNvSpPr txBox="1"/>
          <p:nvPr>
            <p:ph idx="1" type="body"/>
          </p:nvPr>
        </p:nvSpPr>
        <p:spPr>
          <a:xfrm>
            <a:off x="406650" y="9978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u="sng"/>
              <a:t>Adicione funcionalidades ao Firefox com complementos</a:t>
            </a:r>
            <a:endParaRPr b="1" u="sng"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76" name="Google Shape;376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77" name="Google Shape;377;p56"/>
          <p:cNvSpPr/>
          <p:nvPr/>
        </p:nvSpPr>
        <p:spPr>
          <a:xfrm>
            <a:off x="181050" y="1164150"/>
            <a:ext cx="225600" cy="142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8" name="Google Shape;37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6294" y="1725500"/>
            <a:ext cx="4982834" cy="293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7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Como pesquisar na Internet?</a:t>
            </a:r>
            <a:endParaRPr/>
          </a:p>
        </p:txBody>
      </p:sp>
      <p:sp>
        <p:nvSpPr>
          <p:cNvPr id="384" name="Google Shape;384;p57"/>
          <p:cNvSpPr txBox="1"/>
          <p:nvPr>
            <p:ph idx="1" type="body"/>
          </p:nvPr>
        </p:nvSpPr>
        <p:spPr>
          <a:xfrm>
            <a:off x="406650" y="9978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85" name="Google Shape;385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386" name="Google Shape;38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656" y="1591181"/>
            <a:ext cx="4910800" cy="2305050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57"/>
          <p:cNvSpPr txBox="1"/>
          <p:nvPr/>
        </p:nvSpPr>
        <p:spPr>
          <a:xfrm>
            <a:off x="5951250" y="1295050"/>
            <a:ext cx="2862900" cy="30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Você já imaginou como seria difícil ter que decorar e guardar na memória todos os endereços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de sites e páginas da internet em que acessamos no nosso dia-a-dia? Seria quase impossível!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8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Onde procurar?</a:t>
            </a:r>
            <a:endParaRPr/>
          </a:p>
        </p:txBody>
      </p:sp>
      <p:sp>
        <p:nvSpPr>
          <p:cNvPr id="393" name="Google Shape;393;p58"/>
          <p:cNvSpPr txBox="1"/>
          <p:nvPr>
            <p:ph idx="1" type="body"/>
          </p:nvPr>
        </p:nvSpPr>
        <p:spPr>
          <a:xfrm>
            <a:off x="406650" y="9978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94" name="Google Shape;394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5" name="Google Shape;395;p58"/>
          <p:cNvSpPr txBox="1"/>
          <p:nvPr/>
        </p:nvSpPr>
        <p:spPr>
          <a:xfrm>
            <a:off x="5951250" y="1295050"/>
            <a:ext cx="2862900" cy="30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6" name="Google Shape;39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63" y="1696600"/>
            <a:ext cx="8968476" cy="117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9"/>
          <p:cNvSpPr txBox="1"/>
          <p:nvPr>
            <p:ph type="title"/>
          </p:nvPr>
        </p:nvSpPr>
        <p:spPr>
          <a:xfrm>
            <a:off x="181050" y="2312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Principais sites de pesquisa na Internet.</a:t>
            </a:r>
            <a:endParaRPr/>
          </a:p>
        </p:txBody>
      </p:sp>
      <p:sp>
        <p:nvSpPr>
          <p:cNvPr id="402" name="Google Shape;402;p59"/>
          <p:cNvSpPr txBox="1"/>
          <p:nvPr>
            <p:ph idx="1" type="body"/>
          </p:nvPr>
        </p:nvSpPr>
        <p:spPr>
          <a:xfrm>
            <a:off x="406650" y="9978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03" name="Google Shape;403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04" name="Google Shape;404;p59"/>
          <p:cNvSpPr txBox="1"/>
          <p:nvPr/>
        </p:nvSpPr>
        <p:spPr>
          <a:xfrm>
            <a:off x="5951250" y="1295050"/>
            <a:ext cx="2862900" cy="30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5" name="Google Shape;405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3875" y="1124325"/>
            <a:ext cx="5887425" cy="35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0"/>
          <p:cNvSpPr txBox="1"/>
          <p:nvPr>
            <p:ph type="title"/>
          </p:nvPr>
        </p:nvSpPr>
        <p:spPr>
          <a:xfrm>
            <a:off x="311700" y="2906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Outros buscadores...</a:t>
            </a:r>
            <a:endParaRPr/>
          </a:p>
        </p:txBody>
      </p:sp>
      <p:sp>
        <p:nvSpPr>
          <p:cNvPr id="411" name="Google Shape;411;p60"/>
          <p:cNvSpPr txBox="1"/>
          <p:nvPr>
            <p:ph idx="1" type="body"/>
          </p:nvPr>
        </p:nvSpPr>
        <p:spPr>
          <a:xfrm>
            <a:off x="252225" y="997825"/>
            <a:ext cx="8437500" cy="30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--</a:t>
            </a:r>
            <a:r>
              <a:rPr lang="pt-BR"/>
              <a:t> Bing;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/>
              <a:t>-- </a:t>
            </a:r>
            <a:r>
              <a:rPr lang="pt-BR"/>
              <a:t>yahoo;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/>
              <a:t>--</a:t>
            </a:r>
            <a:r>
              <a:rPr lang="pt-BR"/>
              <a:t> Baidu;</a:t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12" name="Google Shape;412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13" name="Google Shape;413;p60"/>
          <p:cNvSpPr txBox="1"/>
          <p:nvPr/>
        </p:nvSpPr>
        <p:spPr>
          <a:xfrm>
            <a:off x="5951250" y="1295050"/>
            <a:ext cx="2862900" cy="30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4" name="Google Shape;414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8113" y="1353350"/>
            <a:ext cx="6200775" cy="29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FFFFF"/>
                </a:solidFill>
              </a:rPr>
              <a:t>Obrigado pela</a:t>
            </a:r>
            <a:endParaRPr b="1" sz="40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pt-BR" sz="4000">
                <a:solidFill>
                  <a:srgbClr val="FFFFFF"/>
                </a:solidFill>
              </a:rPr>
              <a:t> atenção!</a:t>
            </a:r>
            <a:endParaRPr b="1" sz="4000">
              <a:solidFill>
                <a:srgbClr val="FFFFFF"/>
              </a:solidFill>
            </a:endParaRPr>
          </a:p>
        </p:txBody>
      </p:sp>
      <p:sp>
        <p:nvSpPr>
          <p:cNvPr id="420" name="Google Shape;420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21" name="Google Shape;421;p61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000000"/>
                </a:solidFill>
              </a:rPr>
              <a:t>Dúvidas?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Navegadores</a:t>
            </a:r>
            <a:endParaRPr/>
          </a:p>
        </p:txBody>
      </p:sp>
      <p:sp>
        <p:nvSpPr>
          <p:cNvPr id="142" name="Google Shape;142;p28"/>
          <p:cNvSpPr txBox="1"/>
          <p:nvPr>
            <p:ph idx="1" type="body"/>
          </p:nvPr>
        </p:nvSpPr>
        <p:spPr>
          <a:xfrm>
            <a:off x="311700" y="1158350"/>
            <a:ext cx="46017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A navegação pela internet se dá por meio de: endereços eletrônicos e links localizados nas páginas. 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A principal finalidade do navegador é solicitar determinado conteúdo da web e exibir o mesmo.</a:t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43" name="Google Shape;14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Resultado de imagem para navegadores png" id="144" name="Google Shape;1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7775" y="1158350"/>
            <a:ext cx="2884675" cy="292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Navegadores</a:t>
            </a:r>
            <a:endParaRPr/>
          </a:p>
        </p:txBody>
      </p:sp>
      <p:sp>
        <p:nvSpPr>
          <p:cNvPr id="150" name="Google Shape;150;p29"/>
          <p:cNvSpPr txBox="1"/>
          <p:nvPr>
            <p:ph idx="1" type="body"/>
          </p:nvPr>
        </p:nvSpPr>
        <p:spPr>
          <a:xfrm>
            <a:off x="311700" y="1158350"/>
            <a:ext cx="46017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Os navegadores mais comuns são: </a:t>
            </a:r>
            <a:endParaRPr/>
          </a:p>
          <a:p>
            <a:pPr indent="-3429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◆"/>
            </a:pPr>
            <a:r>
              <a:rPr lang="pt-BR"/>
              <a:t>Chrome</a:t>
            </a:r>
            <a:endParaRPr/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SzPts val="1800"/>
              <a:buChar char="◆"/>
            </a:pPr>
            <a:r>
              <a:rPr lang="pt-BR"/>
              <a:t>Mozilla Firefox.</a:t>
            </a:r>
            <a:endParaRPr/>
          </a:p>
          <a:p>
            <a:pPr indent="-3429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◆"/>
            </a:pPr>
            <a:r>
              <a:rPr lang="pt-BR"/>
              <a:t>Internet Explorer</a:t>
            </a:r>
            <a:endParaRPr/>
          </a:p>
          <a:p>
            <a:pPr indent="-3429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◆"/>
            </a:pPr>
            <a:r>
              <a:rPr lang="pt-BR"/>
              <a:t>Safari</a:t>
            </a:r>
            <a:endParaRPr/>
          </a:p>
          <a:p>
            <a:pPr indent="-3429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◆"/>
            </a:pPr>
            <a:r>
              <a:rPr lang="pt-BR"/>
              <a:t>Opera</a:t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1" name="Google Shape;15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Resultado de imagem para navegadores png" id="152" name="Google Shape;1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">
            <a:off x="4913400" y="1058226"/>
            <a:ext cx="3834525" cy="244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Navegadores</a:t>
            </a:r>
            <a:endParaRPr/>
          </a:p>
        </p:txBody>
      </p:sp>
      <p:sp>
        <p:nvSpPr>
          <p:cNvPr id="158" name="Google Shape;158;p30"/>
          <p:cNvSpPr txBox="1"/>
          <p:nvPr>
            <p:ph idx="1" type="body"/>
          </p:nvPr>
        </p:nvSpPr>
        <p:spPr>
          <a:xfrm>
            <a:off x="311700" y="1158350"/>
            <a:ext cx="46017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Estes navegadores apresentam características de interface em comum: </a:t>
            </a:r>
            <a:endParaRPr/>
          </a:p>
          <a:p>
            <a:pPr indent="-3429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◆"/>
            </a:pPr>
            <a:r>
              <a:rPr lang="pt-BR"/>
              <a:t>Voltar para a página anterior</a:t>
            </a:r>
            <a:endParaRPr/>
          </a:p>
          <a:p>
            <a:pPr indent="-3429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◆"/>
            </a:pPr>
            <a:r>
              <a:rPr lang="pt-BR"/>
              <a:t>Ir para a próxima página</a:t>
            </a:r>
            <a:endParaRPr/>
          </a:p>
          <a:p>
            <a:pPr indent="-3429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◆"/>
            </a:pPr>
            <a:r>
              <a:rPr lang="pt-BR"/>
              <a:t>Recarregar a página atual</a:t>
            </a:r>
            <a:endParaRPr/>
          </a:p>
          <a:p>
            <a:pPr indent="-3429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◆"/>
            </a:pPr>
            <a:r>
              <a:rPr lang="pt-BR"/>
              <a:t>Escolher favoritos</a:t>
            </a:r>
            <a:endParaRPr/>
          </a:p>
          <a:p>
            <a:pPr indent="-3429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◆"/>
            </a:pPr>
            <a:r>
              <a:rPr lang="pt-BR"/>
              <a:t>Espaço para digitação da URL</a:t>
            </a:r>
            <a:endParaRPr/>
          </a:p>
          <a:p>
            <a:pPr indent="-3429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◆"/>
            </a:pPr>
            <a:r>
              <a:rPr lang="pt-BR"/>
              <a:t>Histórico dos sites navegados</a:t>
            </a:r>
            <a:endParaRPr/>
          </a:p>
          <a:p>
            <a:pPr indent="-330200" lvl="1" marL="9144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pt-BR"/>
              <a:t>Entre outras.</a:t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59" name="Google Shape;15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Resultado de imagem para navegadores interfaces png" id="160" name="Google Shape;1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3400" y="1261425"/>
            <a:ext cx="3748201" cy="26278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Lembrete</a:t>
            </a:r>
            <a:endParaRPr/>
          </a:p>
        </p:txBody>
      </p:sp>
      <p:sp>
        <p:nvSpPr>
          <p:cNvPr id="166" name="Google Shape;166;p31"/>
          <p:cNvSpPr txBox="1"/>
          <p:nvPr>
            <p:ph idx="1" type="body"/>
          </p:nvPr>
        </p:nvSpPr>
        <p:spPr>
          <a:xfrm>
            <a:off x="311700" y="1158350"/>
            <a:ext cx="46017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➔"/>
            </a:pPr>
            <a:r>
              <a:rPr lang="pt-BR"/>
              <a:t>O navegador também é conhecido como browser sendo a principal porta de entrada da internet.</a:t>
            </a:r>
            <a:endParaRPr/>
          </a:p>
          <a:p>
            <a:pPr indent="0" lvl="0" marL="457200" marR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167" name="Google Shape;16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descr="Resultado de imagem para navegadores png"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9687" y="1158362"/>
            <a:ext cx="3114237" cy="3114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Internet Explorer</a:t>
            </a:r>
            <a:endParaRPr/>
          </a:p>
        </p:txBody>
      </p:sp>
      <p:sp>
        <p:nvSpPr>
          <p:cNvPr id="174" name="Google Shape;174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5" name="Google Shape;175;p32"/>
          <p:cNvSpPr txBox="1"/>
          <p:nvPr/>
        </p:nvSpPr>
        <p:spPr>
          <a:xfrm>
            <a:off x="438425" y="1379450"/>
            <a:ext cx="4020600" cy="17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Lançado pela Microsoft, foi inicialmente o mais comercializado no mundo.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Resultado de imagem para internet explore png" id="176" name="Google Shape;1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1275" y="1058225"/>
            <a:ext cx="1723683" cy="17751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microsoft png" id="177" name="Google Shape;17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325" y="2684028"/>
            <a:ext cx="4142801" cy="1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pt-BR"/>
              <a:t>Mozilla Firefox</a:t>
            </a:r>
            <a:endParaRPr/>
          </a:p>
        </p:txBody>
      </p:sp>
      <p:sp>
        <p:nvSpPr>
          <p:cNvPr id="183" name="Google Shape;18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4" name="Google Shape;184;p33"/>
          <p:cNvSpPr txBox="1"/>
          <p:nvPr/>
        </p:nvSpPr>
        <p:spPr>
          <a:xfrm>
            <a:off x="438425" y="1379450"/>
            <a:ext cx="4020600" cy="17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Font typeface="Comfortaa"/>
              <a:buChar char="➔"/>
            </a:pPr>
            <a:r>
              <a:rPr lang="pt-BR" sz="1800">
                <a:latin typeface="Comfortaa"/>
                <a:ea typeface="Comfortaa"/>
                <a:cs typeface="Comfortaa"/>
                <a:sym typeface="Comfortaa"/>
              </a:rPr>
              <a:t>Lançado pela Netscape em resposta ao Internet Explorer.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descr="Resultado de imagem para mozilla firefox png" id="185" name="Google Shape;18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5075" y="1296550"/>
            <a:ext cx="1858024" cy="1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netscape png" id="186" name="Google Shape;18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875" y="3154550"/>
            <a:ext cx="4104650" cy="11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